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48" r:id="rId2"/>
    <p:sldId id="259" r:id="rId3"/>
    <p:sldId id="260" r:id="rId4"/>
    <p:sldId id="261" r:id="rId5"/>
    <p:sldId id="262" r:id="rId6"/>
    <p:sldId id="273" r:id="rId7"/>
    <p:sldId id="274" r:id="rId8"/>
    <p:sldId id="275" r:id="rId9"/>
    <p:sldId id="276" r:id="rId10"/>
    <p:sldId id="277" r:id="rId11"/>
    <p:sldId id="278" r:id="rId12"/>
    <p:sldId id="267" r:id="rId13"/>
    <p:sldId id="268" r:id="rId14"/>
    <p:sldId id="269" r:id="rId15"/>
    <p:sldId id="270" r:id="rId16"/>
    <p:sldId id="271" r:id="rId17"/>
    <p:sldId id="279" r:id="rId18"/>
    <p:sldId id="280" r:id="rId19"/>
    <p:sldId id="281" r:id="rId20"/>
    <p:sldId id="282" r:id="rId21"/>
    <p:sldId id="283" r:id="rId22"/>
    <p:sldId id="284" r:id="rId23"/>
    <p:sldId id="285" r:id="rId2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BD9E78-948D-4860-8BBD-8107215F90DE}" type="datetimeFigureOut">
              <a:rPr lang="es-CO" smtClean="0"/>
              <a:t>27/01/2026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0A506-E4B2-422D-A53C-3C6DB7CC7BB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7505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789F8-4B04-43B7-95A8-71DDDFB5E24E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14888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948DAD-D6EC-7622-5A47-F840CFFA8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0BA2A8-B0C9-9874-42F6-B995F94DD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9367AA-3E8E-D84F-CA31-27B71E41D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11EF8-6009-4869-B3BB-CDB4D90BD111}" type="datetimeFigureOut">
              <a:rPr lang="es-CO" smtClean="0"/>
              <a:t>27/01/2026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8B23C50-95AC-07B7-83C6-BB498E467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207B7CD-3CD0-6C95-7BD5-F29281F3B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E8E02-53CA-449A-8AA8-38DB81AFC0D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06832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D868E-722F-BCFC-2C46-3B778F906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7DE94EE-E2D2-AA74-85F2-B4D37008AF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95AAFD-8164-E31C-6C75-391E47198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11EF8-6009-4869-B3BB-CDB4D90BD111}" type="datetimeFigureOut">
              <a:rPr lang="es-CO" smtClean="0"/>
              <a:t>27/01/2026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1648E1-FC79-D90D-5A24-C1B94192C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4F3ECD-EBA8-CFBB-A11A-52CBEC742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E8E02-53CA-449A-8AA8-38DB81AFC0D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06872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5992F03-39E0-45A0-9EBE-6EAE8BFA24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22FE5B6-6C68-08AD-9E17-C08C86A31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2014F98-1CB3-39C9-1E7D-57E742C9C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11EF8-6009-4869-B3BB-CDB4D90BD111}" type="datetimeFigureOut">
              <a:rPr lang="es-CO" smtClean="0"/>
              <a:t>27/01/2026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D19E112-3926-3C1B-A5A0-08199527A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CAA9E7-AAC9-289F-DFDE-F626FD9FE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E8E02-53CA-449A-8AA8-38DB81AFC0D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19267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8AD939-D3F5-0D69-3148-C7F294CE5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FCA43D-40BA-D9DA-A5F6-580F38D01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48E6983-CD05-6B78-2EF3-8E3DF1AF8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11EF8-6009-4869-B3BB-CDB4D90BD111}" type="datetimeFigureOut">
              <a:rPr lang="es-CO" smtClean="0"/>
              <a:t>27/01/2026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F13799-2688-495F-B7A6-AD11FC1BF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D49CC82-8411-10DF-1522-32BA2A4CD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E8E02-53CA-449A-8AA8-38DB81AFC0D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50534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EC2DE6-9A19-18CE-40FA-5762AE5E7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664C57D-D461-1731-0D7F-014F19D28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B031E2-D7FE-93A3-5499-8B9A8C169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11EF8-6009-4869-B3BB-CDB4D90BD111}" type="datetimeFigureOut">
              <a:rPr lang="es-CO" smtClean="0"/>
              <a:t>27/01/2026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54B3D8-DA82-879E-59B7-219F54272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B1F1833-B4C5-121D-71DB-638C7588C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E8E02-53CA-449A-8AA8-38DB81AFC0D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18605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DFD443-E31D-BA86-9B87-C83FACFBA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DC0C0E-696F-3EE7-238A-4A3A142D39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3135D4E-EB3F-C132-1015-CE6D8984F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03459AB-D4FC-E1C9-DEAC-BFE0C2C4F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11EF8-6009-4869-B3BB-CDB4D90BD111}" type="datetimeFigureOut">
              <a:rPr lang="es-CO" smtClean="0"/>
              <a:t>27/01/2026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75BEDCD-E51A-BD60-46EF-3AB74D11E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3ECAAF-B2A8-BEF3-0AAC-18BA713B0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E8E02-53CA-449A-8AA8-38DB81AFC0D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27379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695FE4-F693-ABFC-6F2A-165160C88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B6BBA77-8094-0E1D-0B63-D7A623C25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74FF203-69F3-3FD4-A7BF-E52E57EC7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A4B34BB-0D35-73CC-B33C-51A5EAC5AB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0554461-68A7-7B2E-D8EE-0CB63DABE5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3A67AC1-E33D-F28D-394B-2D8500762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11EF8-6009-4869-B3BB-CDB4D90BD111}" type="datetimeFigureOut">
              <a:rPr lang="es-CO" smtClean="0"/>
              <a:t>27/01/2026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3861579-0629-F1DA-0F8F-6077724F2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047D388-DF90-216E-175F-63FC2A743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E8E02-53CA-449A-8AA8-38DB81AFC0D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94071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60B411-CCC1-9D77-BE69-3DE9EE345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3538F4A-4CED-9B1E-6FB4-0E38DAB3E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11EF8-6009-4869-B3BB-CDB4D90BD111}" type="datetimeFigureOut">
              <a:rPr lang="es-CO" smtClean="0"/>
              <a:t>27/01/2026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28E3D61-D14C-7686-2111-ADA8C401A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AF46298-EA25-C934-0D31-D61825EC5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E8E02-53CA-449A-8AA8-38DB81AFC0D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6086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CBA8CCF-6A51-2361-8638-B0F75A80E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11EF8-6009-4869-B3BB-CDB4D90BD111}" type="datetimeFigureOut">
              <a:rPr lang="es-CO" smtClean="0"/>
              <a:t>27/01/2026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DF10D97-D412-9F7F-0D27-1F1A3D387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95C002-6824-4CC4-FD28-5DB3C6156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E8E02-53CA-449A-8AA8-38DB81AFC0D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4859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5752CF-802D-5E2F-95E2-36819EB54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D125F6-2652-C648-9568-DAA61D84A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3301711-3C02-DA1A-0AB2-66EA89B43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369E812-A905-4326-0A1A-BCB517C13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11EF8-6009-4869-B3BB-CDB4D90BD111}" type="datetimeFigureOut">
              <a:rPr lang="es-CO" smtClean="0"/>
              <a:t>27/01/2026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349E5AB-ED73-EEED-6DF1-CD3B9287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54F5DDC-85C4-7D98-E1AC-1D49E8394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E8E02-53CA-449A-8AA8-38DB81AFC0D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69179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BE6896-FAD5-2E9E-0CCA-103A89767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F477214-7B13-80EE-1E7D-8608792652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1EBD536-7D2C-DA6C-E0F6-AFA4F4EFFF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C186E5-0917-B3F2-B974-86956FE61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11EF8-6009-4869-B3BB-CDB4D90BD111}" type="datetimeFigureOut">
              <a:rPr lang="es-CO" smtClean="0"/>
              <a:t>27/01/2026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1A80B67-FB64-4CCD-52CA-E368929A7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31A6A8E-6A96-65B5-0024-E106EB614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E8E02-53CA-449A-8AA8-38DB81AFC0D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65737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7ED9E77-1E49-C06E-AADD-08373D037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3348BF-3D2F-C4E6-2375-886A5BFBC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036B646-F8EB-6121-C5FA-21ABAAE1E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311EF8-6009-4869-B3BB-CDB4D90BD111}" type="datetimeFigureOut">
              <a:rPr lang="es-CO" smtClean="0"/>
              <a:t>27/01/2026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253919F-9757-3038-1A86-411FF77FE9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F5BFC7-5638-36DE-B8CE-3D68E0291A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8E8E02-53CA-449A-8AA8-38DB81AFC0D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21986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6D8ADC-BB89-09D6-9F6D-CC5373043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685800" indent="-685800">
              <a:buFont typeface="Arial"/>
              <a:buChar char="•"/>
            </a:pPr>
            <a:r>
              <a:rPr lang="es-ES" dirty="0"/>
              <a:t>Practica</a:t>
            </a:r>
            <a:br>
              <a:rPr lang="es-ES" dirty="0"/>
            </a:br>
            <a:r>
              <a:rPr lang="es-ES" dirty="0" err="1"/>
              <a:t>Flexbox</a:t>
            </a:r>
            <a:r>
              <a:rPr lang="es-ES" dirty="0"/>
              <a:t> </a:t>
            </a:r>
            <a:r>
              <a:rPr lang="es-ES" dirty="0" err="1"/>
              <a:t>Froggy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F1384A-3FDE-6712-118D-68F1C7129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r>
              <a:rPr lang="es-ES"/>
              <a:t>Juan David Acevedo </a:t>
            </a:r>
            <a:r>
              <a:rPr lang="es-ES" dirty="0"/>
              <a:t>Gómez</a:t>
            </a:r>
            <a:endParaRPr lang="es-ES"/>
          </a:p>
          <a:p>
            <a:pPr marL="342900" indent="-342900">
              <a:buChar char="•"/>
            </a:pPr>
            <a:r>
              <a:rPr lang="es-ES"/>
              <a:t>Esteban Quiceno Loaiza</a:t>
            </a:r>
          </a:p>
        </p:txBody>
      </p:sp>
    </p:spTree>
    <p:extLst>
      <p:ext uri="{BB962C8B-B14F-4D97-AF65-F5344CB8AC3E}">
        <p14:creationId xmlns:p14="http://schemas.microsoft.com/office/powerpoint/2010/main" val="1931624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F3A4B-35A8-A68B-CA59-0D09A361D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antano En El Paisaje Forestal Con Nenúfares De Pantano, Troncos De Árboles  Y Hierba De Pantano, Ilustración De Dibujos Animados De Vector De Bosque  Salvaje Con Lago De Río O Vector De">
            <a:extLst>
              <a:ext uri="{FF2B5EF4-FFF2-40B4-BE49-F238E27FC236}">
                <a16:creationId xmlns:a16="http://schemas.microsoft.com/office/drawing/2014/main" id="{AAFE7748-6DF1-FC31-BD8B-8D2B4EDA46E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2"/>
          <a:stretch>
            <a:fillRect/>
          </a:stretch>
        </p:blipFill>
        <p:spPr bwMode="auto">
          <a:xfrm>
            <a:off x="20" y="10"/>
            <a:ext cx="12191979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Imagen que contiene interior, flor, oscuro, verde&#10;&#10;El contenido generado por IA puede ser incorrecto.">
            <a:extLst>
              <a:ext uri="{FF2B5EF4-FFF2-40B4-BE49-F238E27FC236}">
                <a16:creationId xmlns:a16="http://schemas.microsoft.com/office/drawing/2014/main" id="{C94458E7-D67B-5891-B36C-98AB15AA0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3089" y="-55187"/>
            <a:ext cx="3081487" cy="3081487"/>
          </a:xfrm>
          <a:prstGeom prst="rect">
            <a:avLst/>
          </a:prstGeom>
        </p:spPr>
      </p:pic>
      <p:pic>
        <p:nvPicPr>
          <p:cNvPr id="8" name="Imagen 7" descr="Imagen que contiene tabla, verde, pequeño, naranja&#10;&#10;El contenido generado por IA puede ser incorrecto.">
            <a:extLst>
              <a:ext uri="{FF2B5EF4-FFF2-40B4-BE49-F238E27FC236}">
                <a16:creationId xmlns:a16="http://schemas.microsoft.com/office/drawing/2014/main" id="{0EBD3BAD-20A4-DF3A-A4AA-ADF3A0C0B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10140"/>
            <a:ext cx="1847850" cy="1847850"/>
          </a:xfrm>
          <a:prstGeom prst="rect">
            <a:avLst/>
          </a:prstGeom>
        </p:spPr>
      </p:pic>
      <p:pic>
        <p:nvPicPr>
          <p:cNvPr id="4" name="Imagen 3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C41748C2-F8E2-B9E1-5021-C4671FD7D9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57" y="148209"/>
            <a:ext cx="6026264" cy="4149471"/>
          </a:xfrm>
          <a:prstGeom prst="rect">
            <a:avLst/>
          </a:prstGeom>
        </p:spPr>
      </p:pic>
      <p:pic>
        <p:nvPicPr>
          <p:cNvPr id="5" name="Imagen 4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7C6AE2B3-EEA7-1276-7378-1275F12FB6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510" y="2799519"/>
            <a:ext cx="6991233" cy="391027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6C5B07BE-FACF-0AB1-7DCA-8C0376159E10}"/>
              </a:ext>
            </a:extLst>
          </p:cNvPr>
          <p:cNvSpPr txBox="1"/>
          <p:nvPr/>
        </p:nvSpPr>
        <p:spPr>
          <a:xfrm>
            <a:off x="550333" y="2695222"/>
            <a:ext cx="357011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usar flex-direction: column para organizar elementos en columna.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753F438-DAC4-18FA-4A31-3C983BBFE765}"/>
              </a:ext>
            </a:extLst>
          </p:cNvPr>
          <p:cNvSpPr txBox="1"/>
          <p:nvPr/>
        </p:nvSpPr>
        <p:spPr>
          <a:xfrm>
            <a:off x="5249334" y="4755445"/>
            <a:ext cx="4176889" cy="21044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sz="1400" err="1"/>
              <a:t>Aprendí</a:t>
            </a:r>
            <a:r>
              <a:rPr lang="en-US" sz="1400"/>
              <a:t> a usar flex-direction: row-reverse para </a:t>
            </a:r>
            <a:r>
              <a:rPr lang="en-US" sz="1400" err="1"/>
              <a:t>invertir</a:t>
            </a:r>
            <a:r>
              <a:rPr lang="en-US" sz="1400"/>
              <a:t> </a:t>
            </a:r>
            <a:r>
              <a:rPr lang="en-US" sz="1400" err="1"/>
              <a:t>el</a:t>
            </a:r>
            <a:r>
              <a:rPr lang="en-US" sz="1400"/>
              <a:t> </a:t>
            </a:r>
            <a:r>
              <a:rPr lang="en-US" sz="1400" err="1"/>
              <a:t>orden</a:t>
            </a:r>
            <a:r>
              <a:rPr lang="en-US" sz="1400"/>
              <a:t> horizontal y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>
                <a:latin typeface="Consolas"/>
                <a:ea typeface="+mn-lt"/>
                <a:cs typeface="+mn-lt"/>
              </a:rPr>
              <a:t>justify-content: flex-end</a:t>
            </a:r>
            <a:r>
              <a:rPr lang="en-US" sz="1400">
                <a:ea typeface="+mn-lt"/>
                <a:cs typeface="+mn-lt"/>
              </a:rPr>
              <a:t> para </a:t>
            </a:r>
            <a:r>
              <a:rPr lang="en-US" sz="1400" err="1">
                <a:ea typeface="+mn-lt"/>
                <a:cs typeface="+mn-lt"/>
              </a:rPr>
              <a:t>alinear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elementos</a:t>
            </a:r>
            <a:r>
              <a:rPr lang="en-US" sz="1400">
                <a:ea typeface="+mn-lt"/>
                <a:cs typeface="+mn-lt"/>
              </a:rPr>
              <a:t> al final del </a:t>
            </a:r>
            <a:r>
              <a:rPr lang="en-US" sz="1400" err="1">
                <a:ea typeface="+mn-lt"/>
                <a:cs typeface="+mn-lt"/>
              </a:rPr>
              <a:t>contenedor</a:t>
            </a:r>
            <a:r>
              <a:rPr lang="en-US" sz="1400">
                <a:ea typeface="+mn-lt"/>
                <a:cs typeface="+mn-lt"/>
              </a:rPr>
              <a:t>.</a:t>
            </a:r>
            <a:endParaRPr lang="en-US" sz="1400">
              <a:latin typeface="Consolas"/>
            </a:endParaRPr>
          </a:p>
          <a:p>
            <a:pPr>
              <a:buFont typeface="Arial"/>
              <a:buChar char="•"/>
            </a:pPr>
            <a:endParaRPr lang="es-ES"/>
          </a:p>
          <a:p>
            <a:pPr marL="228600" indent="-228600">
              <a:buFont typeface=""/>
              <a:buChar char="•"/>
            </a:pPr>
            <a:endParaRPr lang="en-US"/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2963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FD8B3-D5BC-6D3D-3EA9-E26D8FC95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antano En El Paisaje Forestal Con Nenúfares De Pantano, Troncos De Árboles  Y Hierba De Pantano, Ilustración De Dibujos Animados De Vector De Bosque  Salvaje Con Lago De Río O Vector De">
            <a:extLst>
              <a:ext uri="{FF2B5EF4-FFF2-40B4-BE49-F238E27FC236}">
                <a16:creationId xmlns:a16="http://schemas.microsoft.com/office/drawing/2014/main" id="{41114B21-A980-E702-7C9F-93AEBCA564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2"/>
          <a:stretch>
            <a:fillRect/>
          </a:stretch>
        </p:blipFill>
        <p:spPr bwMode="auto">
          <a:xfrm>
            <a:off x="20" y="10"/>
            <a:ext cx="12191979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Imagen que contiene interior, flor, oscuro, verde&#10;&#10;El contenido generado por IA puede ser incorrecto.">
            <a:extLst>
              <a:ext uri="{FF2B5EF4-FFF2-40B4-BE49-F238E27FC236}">
                <a16:creationId xmlns:a16="http://schemas.microsoft.com/office/drawing/2014/main" id="{31FD60C4-F4DE-B288-6763-9151A7171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9665" y="4122800"/>
            <a:ext cx="3081487" cy="3081487"/>
          </a:xfrm>
          <a:prstGeom prst="rect">
            <a:avLst/>
          </a:prstGeom>
        </p:spPr>
      </p:pic>
      <p:pic>
        <p:nvPicPr>
          <p:cNvPr id="9" name="Imagen 8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DD254644-6D01-C6F8-5FC6-EC08841382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94" y="1644948"/>
            <a:ext cx="6418927" cy="5006763"/>
          </a:xfrm>
          <a:prstGeom prst="rect">
            <a:avLst/>
          </a:prstGeom>
        </p:spPr>
      </p:pic>
      <p:pic>
        <p:nvPicPr>
          <p:cNvPr id="11" name="Imagen 10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01714246-D366-7D32-0858-93803DD062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326" y="209006"/>
            <a:ext cx="5325979" cy="4177696"/>
          </a:xfrm>
          <a:prstGeom prst="rect">
            <a:avLst/>
          </a:prstGeom>
        </p:spPr>
      </p:pic>
      <p:pic>
        <p:nvPicPr>
          <p:cNvPr id="8" name="Imagen 7" descr="Imagen que contiene tabla, verde, pequeño, naranja&#10;&#10;El contenido generado por IA puede ser incorrecto.">
            <a:extLst>
              <a:ext uri="{FF2B5EF4-FFF2-40B4-BE49-F238E27FC236}">
                <a16:creationId xmlns:a16="http://schemas.microsoft.com/office/drawing/2014/main" id="{6BBD6B3F-F68F-ECD2-FD5F-B9963B3C50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010140"/>
            <a:ext cx="1847850" cy="184785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5CFEF2A-8C1F-9E99-F407-5618ADC86A0B}"/>
              </a:ext>
            </a:extLst>
          </p:cNvPr>
          <p:cNvSpPr txBox="1"/>
          <p:nvPr/>
        </p:nvSpPr>
        <p:spPr>
          <a:xfrm>
            <a:off x="508000" y="4007555"/>
            <a:ext cx="486833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err="1"/>
              <a:t>Aprendí</a:t>
            </a:r>
            <a:r>
              <a:rPr lang="en-US"/>
              <a:t> a usar flex-direction: column para </a:t>
            </a:r>
            <a:r>
              <a:rPr lang="en-US" err="1"/>
              <a:t>organizar</a:t>
            </a:r>
            <a:r>
              <a:rPr lang="en-US"/>
              <a:t> </a:t>
            </a:r>
            <a:r>
              <a:rPr lang="en-US" err="1"/>
              <a:t>elementos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columna y </a:t>
            </a:r>
            <a:r>
              <a:rPr lang="en-US">
                <a:latin typeface="Consolas"/>
              </a:rPr>
              <a:t>justify-content: flex-end</a:t>
            </a:r>
            <a:r>
              <a:rPr lang="en-US">
                <a:ea typeface="+mn-lt"/>
                <a:cs typeface="+mn-lt"/>
              </a:rPr>
              <a:t> para </a:t>
            </a:r>
            <a:r>
              <a:rPr lang="en-US" err="1">
                <a:ea typeface="+mn-lt"/>
                <a:cs typeface="+mn-lt"/>
              </a:rPr>
              <a:t>alinear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elementos</a:t>
            </a:r>
            <a:r>
              <a:rPr lang="en-US">
                <a:ea typeface="+mn-lt"/>
                <a:cs typeface="+mn-lt"/>
              </a:rPr>
              <a:t> al final del </a:t>
            </a:r>
            <a:r>
              <a:rPr lang="en-US" err="1">
                <a:ea typeface="+mn-lt"/>
                <a:cs typeface="+mn-lt"/>
              </a:rPr>
              <a:t>contenedor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B27B441-E860-8450-69BF-9388E7E57615}"/>
              </a:ext>
            </a:extLst>
          </p:cNvPr>
          <p:cNvSpPr txBox="1"/>
          <p:nvPr/>
        </p:nvSpPr>
        <p:spPr>
          <a:xfrm>
            <a:off x="6787444" y="1806222"/>
            <a:ext cx="4106333" cy="15081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sz="1400" err="1"/>
              <a:t>Aprendí</a:t>
            </a:r>
            <a:r>
              <a:rPr lang="en-US" sz="1400"/>
              <a:t> a usar flex-direction: column-reverse para </a:t>
            </a:r>
            <a:r>
              <a:rPr lang="en-US" sz="1400" err="1"/>
              <a:t>invertir</a:t>
            </a:r>
            <a:r>
              <a:rPr lang="en-US" sz="1400"/>
              <a:t> </a:t>
            </a:r>
            <a:r>
              <a:rPr lang="en-US" sz="1400" err="1"/>
              <a:t>el</a:t>
            </a:r>
            <a:r>
              <a:rPr lang="en-US" sz="1400"/>
              <a:t> </a:t>
            </a:r>
            <a:r>
              <a:rPr lang="en-US" sz="1400" err="1"/>
              <a:t>orden</a:t>
            </a:r>
            <a:r>
              <a:rPr lang="en-US" sz="1400"/>
              <a:t> vertical y </a:t>
            </a:r>
            <a:r>
              <a:rPr lang="en-US" sz="1400">
                <a:latin typeface="Consolas"/>
              </a:rPr>
              <a:t>justify-content: space-between</a:t>
            </a:r>
            <a:r>
              <a:rPr lang="en-US" sz="1400">
                <a:ea typeface="+mn-lt"/>
                <a:cs typeface="+mn-lt"/>
              </a:rPr>
              <a:t> para </a:t>
            </a:r>
            <a:r>
              <a:rPr lang="en-US" sz="1400" err="1">
                <a:ea typeface="+mn-lt"/>
                <a:cs typeface="+mn-lt"/>
              </a:rPr>
              <a:t>distribuir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espacio</a:t>
            </a:r>
            <a:r>
              <a:rPr lang="en-US" sz="1400">
                <a:ea typeface="+mn-lt"/>
                <a:cs typeface="+mn-lt"/>
              </a:rPr>
              <a:t> entre </a:t>
            </a:r>
            <a:r>
              <a:rPr lang="en-US" sz="1400" err="1">
                <a:ea typeface="+mn-lt"/>
                <a:cs typeface="+mn-lt"/>
              </a:rPr>
              <a:t>los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elementos</a:t>
            </a:r>
            <a:r>
              <a:rPr lang="en-US" sz="1400">
                <a:ea typeface="+mn-lt"/>
                <a:cs typeface="+mn-lt"/>
              </a:rPr>
              <a:t>.</a:t>
            </a:r>
            <a:endParaRPr lang="en-US" sz="1400"/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0846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D8FF5-C5C6-B71D-BFB6-889AA94BC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scargar Imagende La Cara Triste De Meme Rana | Wallpapers.com">
            <a:extLst>
              <a:ext uri="{FF2B5EF4-FFF2-40B4-BE49-F238E27FC236}">
                <a16:creationId xmlns:a16="http://schemas.microsoft.com/office/drawing/2014/main" id="{FA48B1EE-48E4-D59A-BC34-E8A7CADFB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2BB4D18-83AA-6C66-7B58-CDE0EC76C308}"/>
              </a:ext>
            </a:extLst>
          </p:cNvPr>
          <p:cNvSpPr txBox="1"/>
          <p:nvPr/>
        </p:nvSpPr>
        <p:spPr>
          <a:xfrm>
            <a:off x="8670471" y="1377266"/>
            <a:ext cx="3521535" cy="646331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r>
              <a:rPr lang="es-ES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39000"/>
                    </a:schemeClr>
                  </a:outerShdw>
                </a:effectLst>
              </a:rPr>
              <a:t>Ya me cansé de hacer tantas diapositivas</a:t>
            </a:r>
            <a:endParaRPr lang="es-CO" b="1">
              <a:solidFill>
                <a:schemeClr val="bg1"/>
              </a:solidFill>
              <a:effectLst>
                <a:outerShdw blurRad="50800" dist="38100" dir="2700000" algn="tl" rotWithShape="0">
                  <a:schemeClr val="tx1">
                    <a:alpha val="39000"/>
                  </a:schemeClr>
                </a:outerShdw>
              </a:effectLst>
            </a:endParaRPr>
          </a:p>
        </p:txBody>
      </p:sp>
      <p:pic>
        <p:nvPicPr>
          <p:cNvPr id="6" name="Imagen 5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3CE10F6D-4EF4-799C-3A6E-DB9D05638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41" y="428879"/>
            <a:ext cx="7979742" cy="427104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211915F-18A6-D87B-268B-C27CA65DE581}"/>
              </a:ext>
            </a:extLst>
          </p:cNvPr>
          <p:cNvSpPr txBox="1"/>
          <p:nvPr/>
        </p:nvSpPr>
        <p:spPr>
          <a:xfrm>
            <a:off x="4543778" y="423334"/>
            <a:ext cx="3612445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err="1">
                <a:solidFill>
                  <a:schemeClr val="bg1"/>
                </a:solidFill>
              </a:rPr>
              <a:t>Aprendí</a:t>
            </a:r>
            <a:r>
              <a:rPr lang="en-US">
                <a:solidFill>
                  <a:schemeClr val="bg1"/>
                </a:solidFill>
              </a:rPr>
              <a:t> a usar flex-direction: row-reverse para </a:t>
            </a:r>
            <a:r>
              <a:rPr lang="en-US" err="1">
                <a:solidFill>
                  <a:schemeClr val="bg1"/>
                </a:solidFill>
              </a:rPr>
              <a:t>invertir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el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orden</a:t>
            </a:r>
            <a:r>
              <a:rPr lang="en-US">
                <a:solidFill>
                  <a:schemeClr val="bg1"/>
                </a:solidFill>
              </a:rPr>
              <a:t> horizontal, </a:t>
            </a:r>
            <a:r>
              <a:rPr lang="en-US">
                <a:solidFill>
                  <a:schemeClr val="bg1"/>
                </a:solidFill>
                <a:latin typeface="Consolas"/>
              </a:rPr>
              <a:t>justify-content: center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para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centrar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elementos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horizontalmente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y </a:t>
            </a:r>
            <a:r>
              <a:rPr lang="en-US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align-items: flex-end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para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alinear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elementos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en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la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parte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inferior.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9506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E160E-1848-663E-00B6-88105C2FE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scargar Imagende La Cara Triste De Meme Rana | Wallpapers.com">
            <a:extLst>
              <a:ext uri="{FF2B5EF4-FFF2-40B4-BE49-F238E27FC236}">
                <a16:creationId xmlns:a16="http://schemas.microsoft.com/office/drawing/2014/main" id="{0F10E33A-E784-72AA-91E8-185A33246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DAD059D0-52DE-DAB5-21A3-E1B69FE2D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17" y="637413"/>
            <a:ext cx="8685403" cy="463031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67435C8F-DC0C-E1AB-8148-5B00C141F33A}"/>
              </a:ext>
            </a:extLst>
          </p:cNvPr>
          <p:cNvSpPr txBox="1"/>
          <p:nvPr/>
        </p:nvSpPr>
        <p:spPr>
          <a:xfrm>
            <a:off x="5827888" y="1707444"/>
            <a:ext cx="335844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err="1">
                <a:solidFill>
                  <a:schemeClr val="bg1"/>
                </a:solidFill>
              </a:rPr>
              <a:t>Aprendí</a:t>
            </a:r>
            <a:r>
              <a:rPr lang="en-US">
                <a:solidFill>
                  <a:schemeClr val="bg1"/>
                </a:solidFill>
              </a:rPr>
              <a:t> a usar la </a:t>
            </a:r>
            <a:r>
              <a:rPr lang="en-US" err="1">
                <a:solidFill>
                  <a:schemeClr val="bg1"/>
                </a:solidFill>
              </a:rPr>
              <a:t>propiedad</a:t>
            </a:r>
            <a:r>
              <a:rPr lang="en-US">
                <a:solidFill>
                  <a:schemeClr val="bg1"/>
                </a:solidFill>
              </a:rPr>
              <a:t> order para </a:t>
            </a:r>
            <a:r>
              <a:rPr lang="en-US" err="1">
                <a:solidFill>
                  <a:schemeClr val="bg1"/>
                </a:solidFill>
              </a:rPr>
              <a:t>cambiar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el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orden</a:t>
            </a:r>
            <a:r>
              <a:rPr lang="en-US">
                <a:solidFill>
                  <a:schemeClr val="bg1"/>
                </a:solidFill>
              </a:rPr>
              <a:t> de </a:t>
            </a:r>
            <a:r>
              <a:rPr lang="en-US" err="1">
                <a:solidFill>
                  <a:schemeClr val="bg1"/>
                </a:solidFill>
              </a:rPr>
              <a:t>los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elementos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individuales</a:t>
            </a:r>
            <a:r>
              <a:rPr lang="en-US">
                <a:solidFill>
                  <a:schemeClr val="bg1"/>
                </a:solidFill>
              </a:rPr>
              <a:t>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9191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B4D24-CF7C-3F8C-CE80-A10048E79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scargar Imagende La Cara Triste De Meme Rana | Wallpapers.com">
            <a:extLst>
              <a:ext uri="{FF2B5EF4-FFF2-40B4-BE49-F238E27FC236}">
                <a16:creationId xmlns:a16="http://schemas.microsoft.com/office/drawing/2014/main" id="{5F37A67B-5EB4-1436-5EC5-C63885382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nterfaz de usuario gráfica, Aplicación, Sitio web&#10;&#10;El contenido generado por IA puede ser incorrecto.">
            <a:extLst>
              <a:ext uri="{FF2B5EF4-FFF2-40B4-BE49-F238E27FC236}">
                <a16:creationId xmlns:a16="http://schemas.microsoft.com/office/drawing/2014/main" id="{BBCC8BD1-AEDA-6918-0F07-84AA44885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232410"/>
            <a:ext cx="11791950" cy="43815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02BF533-EE3B-2DA4-65AE-6A3D9476A9F1}"/>
              </a:ext>
            </a:extLst>
          </p:cNvPr>
          <p:cNvSpPr txBox="1"/>
          <p:nvPr/>
        </p:nvSpPr>
        <p:spPr>
          <a:xfrm>
            <a:off x="6420556" y="1538111"/>
            <a:ext cx="496711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err="1">
                <a:solidFill>
                  <a:schemeClr val="bg1"/>
                </a:solidFill>
              </a:rPr>
              <a:t>Aprendí</a:t>
            </a:r>
            <a:r>
              <a:rPr lang="en-US">
                <a:solidFill>
                  <a:schemeClr val="bg1"/>
                </a:solidFill>
              </a:rPr>
              <a:t> a usar la </a:t>
            </a:r>
            <a:r>
              <a:rPr lang="en-US" err="1">
                <a:solidFill>
                  <a:schemeClr val="bg1"/>
                </a:solidFill>
              </a:rPr>
              <a:t>propiedad</a:t>
            </a:r>
            <a:r>
              <a:rPr lang="en-US">
                <a:solidFill>
                  <a:schemeClr val="bg1"/>
                </a:solidFill>
              </a:rPr>
              <a:t> order para </a:t>
            </a:r>
            <a:r>
              <a:rPr lang="en-US" err="1">
                <a:solidFill>
                  <a:schemeClr val="bg1"/>
                </a:solidFill>
              </a:rPr>
              <a:t>cambiar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el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orden</a:t>
            </a:r>
            <a:r>
              <a:rPr lang="en-US">
                <a:solidFill>
                  <a:schemeClr val="bg1"/>
                </a:solidFill>
              </a:rPr>
              <a:t> de </a:t>
            </a:r>
            <a:r>
              <a:rPr lang="en-US" err="1">
                <a:solidFill>
                  <a:schemeClr val="bg1"/>
                </a:solidFill>
              </a:rPr>
              <a:t>los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elementos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individuales</a:t>
            </a:r>
            <a:r>
              <a:rPr lang="en-US">
                <a:solidFill>
                  <a:schemeClr val="bg1"/>
                </a:solidFill>
              </a:rPr>
              <a:t>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4224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A472A-BC2B-A7CE-3147-69D9A140F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scargar Imagende La Cara Triste De Meme Rana | Wallpapers.com">
            <a:extLst>
              <a:ext uri="{FF2B5EF4-FFF2-40B4-BE49-F238E27FC236}">
                <a16:creationId xmlns:a16="http://schemas.microsoft.com/office/drawing/2014/main" id="{57F0C10D-64B5-9CDA-31AD-3EF8DBF58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CC13B1CD-FC46-E722-FCE0-168156CAC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" y="571500"/>
            <a:ext cx="10428016" cy="507034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5977615-5FF9-86F8-C536-8F9B34A0EAE6}"/>
              </a:ext>
            </a:extLst>
          </p:cNvPr>
          <p:cNvSpPr txBox="1"/>
          <p:nvPr/>
        </p:nvSpPr>
        <p:spPr>
          <a:xfrm>
            <a:off x="5432777" y="1919111"/>
            <a:ext cx="522111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AutoNum type="arabicPeriod"/>
            </a:pPr>
            <a:r>
              <a:rPr lang="en-US" err="1">
                <a:solidFill>
                  <a:schemeClr val="bg1"/>
                </a:solidFill>
              </a:rPr>
              <a:t>Aprendí</a:t>
            </a:r>
            <a:r>
              <a:rPr lang="en-US">
                <a:solidFill>
                  <a:schemeClr val="bg1"/>
                </a:solidFill>
              </a:rPr>
              <a:t> a usar align-self para </a:t>
            </a:r>
            <a:r>
              <a:rPr lang="en-US" err="1">
                <a:solidFill>
                  <a:schemeClr val="bg1"/>
                </a:solidFill>
              </a:rPr>
              <a:t>alinear</a:t>
            </a:r>
            <a:r>
              <a:rPr lang="en-US">
                <a:solidFill>
                  <a:schemeClr val="bg1"/>
                </a:solidFill>
              </a:rPr>
              <a:t> un solo </a:t>
            </a:r>
            <a:r>
              <a:rPr lang="en-US" err="1">
                <a:solidFill>
                  <a:schemeClr val="bg1"/>
                </a:solidFill>
              </a:rPr>
              <a:t>elemento</a:t>
            </a:r>
            <a:r>
              <a:rPr lang="en-US">
                <a:solidFill>
                  <a:schemeClr val="bg1"/>
                </a:solidFill>
              </a:rPr>
              <a:t> de </a:t>
            </a:r>
            <a:r>
              <a:rPr lang="en-US" err="1">
                <a:solidFill>
                  <a:schemeClr val="bg1"/>
                </a:solidFill>
              </a:rPr>
              <a:t>manera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distinta</a:t>
            </a:r>
            <a:r>
              <a:rPr lang="en-US">
                <a:solidFill>
                  <a:schemeClr val="bg1"/>
                </a:solidFill>
              </a:rPr>
              <a:t> a </a:t>
            </a:r>
            <a:r>
              <a:rPr lang="en-US" err="1">
                <a:solidFill>
                  <a:schemeClr val="bg1"/>
                </a:solidFill>
              </a:rPr>
              <a:t>los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demás</a:t>
            </a:r>
            <a:r>
              <a:rPr lang="en-US">
                <a:solidFill>
                  <a:schemeClr val="bg1"/>
                </a:solidFill>
              </a:rPr>
              <a:t>.</a:t>
            </a:r>
          </a:p>
          <a:p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1064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3C678-8E46-E11E-B9E9-E5F7B3F4E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scargar Imagende La Cara Triste De Meme Rana | Wallpapers.com">
            <a:extLst>
              <a:ext uri="{FF2B5EF4-FFF2-40B4-BE49-F238E27FC236}">
                <a16:creationId xmlns:a16="http://schemas.microsoft.com/office/drawing/2014/main" id="{8D416362-B64D-4C61-75CE-2CFFCD06C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81A84783-DCC2-8E03-D701-58D9E5BD6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625475"/>
            <a:ext cx="8939138" cy="425742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188304E-F319-9332-4CC4-9B4DA480A3C2}"/>
              </a:ext>
            </a:extLst>
          </p:cNvPr>
          <p:cNvSpPr txBox="1"/>
          <p:nvPr/>
        </p:nvSpPr>
        <p:spPr>
          <a:xfrm>
            <a:off x="4670778" y="1707445"/>
            <a:ext cx="4473223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err="1">
                <a:solidFill>
                  <a:schemeClr val="bg1"/>
                </a:solidFill>
              </a:rPr>
              <a:t>Aprendí</a:t>
            </a:r>
            <a:r>
              <a:rPr lang="en-US">
                <a:solidFill>
                  <a:schemeClr val="bg1"/>
                </a:solidFill>
              </a:rPr>
              <a:t> a usar la </a:t>
            </a:r>
            <a:r>
              <a:rPr lang="en-US" err="1">
                <a:solidFill>
                  <a:schemeClr val="bg1"/>
                </a:solidFill>
              </a:rPr>
              <a:t>propiedad</a:t>
            </a:r>
            <a:r>
              <a:rPr lang="en-US">
                <a:solidFill>
                  <a:schemeClr val="bg1"/>
                </a:solidFill>
              </a:rPr>
              <a:t> order para </a:t>
            </a:r>
            <a:r>
              <a:rPr lang="en-US" err="1">
                <a:solidFill>
                  <a:schemeClr val="bg1"/>
                </a:solidFill>
              </a:rPr>
              <a:t>cambiar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el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orden</a:t>
            </a:r>
            <a:r>
              <a:rPr lang="en-US">
                <a:solidFill>
                  <a:schemeClr val="bg1"/>
                </a:solidFill>
              </a:rPr>
              <a:t> de </a:t>
            </a:r>
            <a:r>
              <a:rPr lang="en-US" err="1">
                <a:solidFill>
                  <a:schemeClr val="bg1"/>
                </a:solidFill>
              </a:rPr>
              <a:t>los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elementos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individuales</a:t>
            </a:r>
            <a:r>
              <a:rPr lang="en-US">
                <a:solidFill>
                  <a:schemeClr val="bg1"/>
                </a:solidFill>
              </a:rPr>
              <a:t> y align-self para </a:t>
            </a:r>
            <a:r>
              <a:rPr lang="en-US" err="1">
                <a:solidFill>
                  <a:schemeClr val="bg1"/>
                </a:solidFill>
              </a:rPr>
              <a:t>alinear</a:t>
            </a:r>
            <a:r>
              <a:rPr lang="en-US">
                <a:solidFill>
                  <a:schemeClr val="bg1"/>
                </a:solidFill>
              </a:rPr>
              <a:t> un solo </a:t>
            </a:r>
            <a:r>
              <a:rPr lang="en-US" err="1">
                <a:solidFill>
                  <a:schemeClr val="bg1"/>
                </a:solidFill>
              </a:rPr>
              <a:t>algunos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elementos</a:t>
            </a:r>
            <a:r>
              <a:rPr lang="en-US">
                <a:solidFill>
                  <a:schemeClr val="bg1"/>
                </a:solidFill>
              </a:rPr>
              <a:t> de </a:t>
            </a:r>
            <a:r>
              <a:rPr lang="en-US" err="1">
                <a:solidFill>
                  <a:schemeClr val="bg1"/>
                </a:solidFill>
              </a:rPr>
              <a:t>manera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distinta</a:t>
            </a:r>
            <a:r>
              <a:rPr lang="en-US">
                <a:solidFill>
                  <a:schemeClr val="bg1"/>
                </a:solidFill>
              </a:rPr>
              <a:t> a </a:t>
            </a:r>
            <a:r>
              <a:rPr lang="en-US" err="1">
                <a:solidFill>
                  <a:schemeClr val="bg1"/>
                </a:solidFill>
              </a:rPr>
              <a:t>los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demás</a:t>
            </a:r>
            <a:r>
              <a:rPr lang="en-US">
                <a:solidFill>
                  <a:schemeClr val="bg1"/>
                </a:solidFill>
              </a:rPr>
              <a:t>.</a:t>
            </a:r>
            <a:endParaRPr lang="es-ES">
              <a:solidFill>
                <a:schemeClr val="bg1"/>
              </a:solidFill>
            </a:endParaRPr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5411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37EFE-468B-8917-FED8-E3C4E2B97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scargar Imagende La Cara Triste De Meme Rana | Wallpapers.com">
            <a:extLst>
              <a:ext uri="{FF2B5EF4-FFF2-40B4-BE49-F238E27FC236}">
                <a16:creationId xmlns:a16="http://schemas.microsoft.com/office/drawing/2014/main" id="{E61B2919-E14E-3ECE-ED2D-3C094C5F6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75D28D6C-3443-882C-2D23-7B837376B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5" y="577850"/>
            <a:ext cx="11588750" cy="57023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C63B2A2-6960-B598-A1B2-F4FE99B7040D}"/>
              </a:ext>
            </a:extLst>
          </p:cNvPr>
          <p:cNvSpPr txBox="1"/>
          <p:nvPr/>
        </p:nvSpPr>
        <p:spPr>
          <a:xfrm>
            <a:off x="917223" y="4106334"/>
            <a:ext cx="474133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usar flex-wrap: wrap para que los elementos pasen a otra línea.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3226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64310-F681-109E-5DF3-A60AB4978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scargar Imagende La Cara Triste De Meme Rana | Wallpapers.com">
            <a:extLst>
              <a:ext uri="{FF2B5EF4-FFF2-40B4-BE49-F238E27FC236}">
                <a16:creationId xmlns:a16="http://schemas.microsoft.com/office/drawing/2014/main" id="{863C8E37-049D-6971-6B80-59BA7BDE1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D0C0CB0F-BD8B-B178-3FAF-623E6F064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" y="568325"/>
            <a:ext cx="11493500" cy="572135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2574651-02A3-1151-31FB-21A15C4F2492}"/>
              </a:ext>
            </a:extLst>
          </p:cNvPr>
          <p:cNvSpPr txBox="1"/>
          <p:nvPr/>
        </p:nvSpPr>
        <p:spPr>
          <a:xfrm>
            <a:off x="705556" y="2822222"/>
            <a:ext cx="522111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err="1"/>
              <a:t>Aprendí</a:t>
            </a:r>
            <a:r>
              <a:rPr lang="en-US"/>
              <a:t> a usar flex-direction: column para </a:t>
            </a:r>
            <a:r>
              <a:rPr lang="en-US" err="1"/>
              <a:t>organizar</a:t>
            </a:r>
            <a:r>
              <a:rPr lang="en-US"/>
              <a:t> </a:t>
            </a:r>
            <a:r>
              <a:rPr lang="en-US" err="1"/>
              <a:t>elementos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columna y </a:t>
            </a:r>
            <a:r>
              <a:rPr lang="en-US">
                <a:latin typeface="Consolas"/>
              </a:rPr>
              <a:t>flex-wrap: wrap</a:t>
            </a:r>
            <a:r>
              <a:rPr lang="en-US">
                <a:ea typeface="+mn-lt"/>
                <a:cs typeface="+mn-lt"/>
              </a:rPr>
              <a:t> para </a:t>
            </a:r>
            <a:r>
              <a:rPr lang="en-US" err="1">
                <a:ea typeface="+mn-lt"/>
                <a:cs typeface="+mn-lt"/>
              </a:rPr>
              <a:t>que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elementos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pasen</a:t>
            </a:r>
            <a:r>
              <a:rPr lang="en-US">
                <a:ea typeface="+mn-lt"/>
                <a:cs typeface="+mn-lt"/>
              </a:rPr>
              <a:t> a </a:t>
            </a:r>
            <a:r>
              <a:rPr lang="en-US" err="1">
                <a:ea typeface="+mn-lt"/>
                <a:cs typeface="+mn-lt"/>
              </a:rPr>
              <a:t>otra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línea</a:t>
            </a:r>
            <a:r>
              <a:rPr lang="en-US">
                <a:ea typeface="+mn-lt"/>
                <a:cs typeface="+mn-lt"/>
              </a:rPr>
              <a:t>.</a:t>
            </a:r>
            <a:endParaRPr lang="es-ES"/>
          </a:p>
          <a:p>
            <a:pPr>
              <a:buFont typeface="Arial"/>
              <a:buChar char="•"/>
            </a:pPr>
            <a:endParaRPr lang="es-ES"/>
          </a:p>
          <a:p>
            <a:pPr marL="228600" indent="-228600">
              <a:buFont typeface=""/>
              <a:buChar char="•"/>
            </a:pPr>
            <a:endParaRPr lang="en-US"/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6989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59855-21DC-ABF1-2A96-67E0D6132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scargar Imagende La Cara Triste De Meme Rana | Wallpapers.com">
            <a:extLst>
              <a:ext uri="{FF2B5EF4-FFF2-40B4-BE49-F238E27FC236}">
                <a16:creationId xmlns:a16="http://schemas.microsoft.com/office/drawing/2014/main" id="{6DB32243-04F5-074B-98B4-1D260E68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409A1DDB-76ED-9AB8-8DA0-41B8C6E45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596900"/>
            <a:ext cx="11182350" cy="56642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C20ED78-969C-5E20-E9A1-110F3DE223AD}"/>
              </a:ext>
            </a:extLst>
          </p:cNvPr>
          <p:cNvSpPr txBox="1"/>
          <p:nvPr/>
        </p:nvSpPr>
        <p:spPr>
          <a:xfrm>
            <a:off x="903111" y="3767667"/>
            <a:ext cx="506588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usar flex-wrap: wrap para que los elementos pasen a otra línea.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8751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FD084-9DCA-625E-591A-9A268D357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antano En El Paisaje Forestal Con Nenúfares De Pantano, Troncos De Árboles  Y Hierba De Pantano, Ilustración De Dibujos Animados De Vector De Bosque  Salvaje Con Lago De Río O Vector De">
            <a:extLst>
              <a:ext uri="{FF2B5EF4-FFF2-40B4-BE49-F238E27FC236}">
                <a16:creationId xmlns:a16="http://schemas.microsoft.com/office/drawing/2014/main" id="{D9B6C3A0-67BF-8A87-C31D-2477727CBF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2"/>
          <a:stretch>
            <a:fillRect/>
          </a:stretch>
        </p:blipFill>
        <p:spPr bwMode="auto">
          <a:xfrm>
            <a:off x="20" y="10"/>
            <a:ext cx="12191979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3AA8C20E-95E7-6365-1070-AE8A14406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5" y="561975"/>
            <a:ext cx="11664950" cy="5734050"/>
          </a:xfrm>
          <a:prstGeom prst="rect">
            <a:avLst/>
          </a:prstGeom>
        </p:spPr>
      </p:pic>
      <p:pic>
        <p:nvPicPr>
          <p:cNvPr id="4" name="Imagen 3" descr="Imagen que contiene interior, flor, oscuro, verde&#10;&#10;El contenido generado por IA puede ser incorrecto.">
            <a:extLst>
              <a:ext uri="{FF2B5EF4-FFF2-40B4-BE49-F238E27FC236}">
                <a16:creationId xmlns:a16="http://schemas.microsoft.com/office/drawing/2014/main" id="{D112B709-8B40-DAC0-1F18-046C5A739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9665" y="4122800"/>
            <a:ext cx="3081487" cy="3081487"/>
          </a:xfrm>
          <a:prstGeom prst="rect">
            <a:avLst/>
          </a:prstGeom>
        </p:spPr>
      </p:pic>
      <p:pic>
        <p:nvPicPr>
          <p:cNvPr id="10" name="Imagen 9" descr="Imagen que contiene tabla, verde, pequeño, naranja&#10;&#10;El contenido generado por IA puede ser incorrecto.">
            <a:extLst>
              <a:ext uri="{FF2B5EF4-FFF2-40B4-BE49-F238E27FC236}">
                <a16:creationId xmlns:a16="http://schemas.microsoft.com/office/drawing/2014/main" id="{829C8FA6-2890-326E-9085-6983E4BDC0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010140"/>
            <a:ext cx="1847850" cy="184785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66731CE-6555-9FBC-4155-F54C919A19D7}"/>
              </a:ext>
            </a:extLst>
          </p:cNvPr>
          <p:cNvSpPr txBox="1"/>
          <p:nvPr/>
        </p:nvSpPr>
        <p:spPr>
          <a:xfrm>
            <a:off x="1594556" y="5009445"/>
            <a:ext cx="388055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usar justify-content: flex-end para alinear elementos al final.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5953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4397F-6E4D-5874-B8C3-CEF39AD5A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scargar Imagende La Cara Triste De Meme Rana | Wallpapers.com">
            <a:extLst>
              <a:ext uri="{FF2B5EF4-FFF2-40B4-BE49-F238E27FC236}">
                <a16:creationId xmlns:a16="http://schemas.microsoft.com/office/drawing/2014/main" id="{102C6B1A-F175-7AFB-E4D3-CD8CD6B7A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A8869A2C-CFCD-2A4B-9453-EFCCDA23E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701675"/>
            <a:ext cx="11677650" cy="545465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CD2456F-17E9-9E48-8CA8-2E1E5C918596}"/>
              </a:ext>
            </a:extLst>
          </p:cNvPr>
          <p:cNvSpPr txBox="1"/>
          <p:nvPr/>
        </p:nvSpPr>
        <p:spPr>
          <a:xfrm>
            <a:off x="6096000" y="4402667"/>
            <a:ext cx="60960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err="1">
                <a:solidFill>
                  <a:schemeClr val="bg1"/>
                </a:solidFill>
              </a:rPr>
              <a:t>Aprendí</a:t>
            </a:r>
            <a:r>
              <a:rPr lang="en-US">
                <a:solidFill>
                  <a:schemeClr val="bg1"/>
                </a:solidFill>
              </a:rPr>
              <a:t> a usar align-content: flex-start para </a:t>
            </a:r>
            <a:r>
              <a:rPr lang="en-US" err="1">
                <a:solidFill>
                  <a:schemeClr val="bg1"/>
                </a:solidFill>
              </a:rPr>
              <a:t>agrupar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líneas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en</a:t>
            </a:r>
            <a:r>
              <a:rPr lang="en-US">
                <a:solidFill>
                  <a:schemeClr val="bg1"/>
                </a:solidFill>
              </a:rPr>
              <a:t> la </a:t>
            </a:r>
            <a:r>
              <a:rPr lang="en-US" err="1">
                <a:solidFill>
                  <a:schemeClr val="bg1"/>
                </a:solidFill>
              </a:rPr>
              <a:t>parte</a:t>
            </a:r>
            <a:r>
              <a:rPr lang="en-US">
                <a:solidFill>
                  <a:schemeClr val="bg1"/>
                </a:solidFill>
              </a:rPr>
              <a:t> superior.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0772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3D985-6D8B-C60C-16E6-C9CAA37F4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scargar Imagende La Cara Triste De Meme Rana | Wallpapers.com">
            <a:extLst>
              <a:ext uri="{FF2B5EF4-FFF2-40B4-BE49-F238E27FC236}">
                <a16:creationId xmlns:a16="http://schemas.microsoft.com/office/drawing/2014/main" id="{9BBFBA64-C53C-E844-5137-D39251CD4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9F33ECA3-845E-39D8-4955-4DB4C0BC8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596900"/>
            <a:ext cx="11791950" cy="56642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02C5615-EBEA-DFFD-4504-B7948FCDDA86}"/>
              </a:ext>
            </a:extLst>
          </p:cNvPr>
          <p:cNvSpPr txBox="1"/>
          <p:nvPr/>
        </p:nvSpPr>
        <p:spPr>
          <a:xfrm>
            <a:off x="6237111" y="973667"/>
            <a:ext cx="60960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err="1">
                <a:solidFill>
                  <a:schemeClr val="bg1"/>
                </a:solidFill>
              </a:rPr>
              <a:t>Aprendí</a:t>
            </a:r>
            <a:r>
              <a:rPr lang="en-US">
                <a:solidFill>
                  <a:schemeClr val="bg1"/>
                </a:solidFill>
              </a:rPr>
              <a:t> a usar align-content: flex-end para </a:t>
            </a:r>
            <a:r>
              <a:rPr lang="en-US" err="1">
                <a:solidFill>
                  <a:schemeClr val="bg1"/>
                </a:solidFill>
              </a:rPr>
              <a:t>agrupar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líneas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en</a:t>
            </a:r>
            <a:r>
              <a:rPr lang="en-US">
                <a:solidFill>
                  <a:schemeClr val="bg1"/>
                </a:solidFill>
              </a:rPr>
              <a:t> la </a:t>
            </a:r>
            <a:r>
              <a:rPr lang="en-US" err="1">
                <a:solidFill>
                  <a:schemeClr val="bg1"/>
                </a:solidFill>
              </a:rPr>
              <a:t>parte</a:t>
            </a:r>
            <a:r>
              <a:rPr lang="en-US">
                <a:solidFill>
                  <a:schemeClr val="bg1"/>
                </a:solidFill>
              </a:rPr>
              <a:t> inferior.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6601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6B2C2-A612-5AAF-D8E1-BD62BEDB3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scargar Imagende La Cara Triste De Meme Rana | Wallpapers.com">
            <a:extLst>
              <a:ext uri="{FF2B5EF4-FFF2-40B4-BE49-F238E27FC236}">
                <a16:creationId xmlns:a16="http://schemas.microsoft.com/office/drawing/2014/main" id="{1598FA7F-0AE7-443C-9D17-9F48C454C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35D4F4BD-44D4-004A-9F12-34D1486BC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25" y="587375"/>
            <a:ext cx="10826750" cy="568325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64F4BDAA-0FF9-443D-AB7F-36B5ABE7B707}"/>
              </a:ext>
            </a:extLst>
          </p:cNvPr>
          <p:cNvSpPr txBox="1"/>
          <p:nvPr/>
        </p:nvSpPr>
        <p:spPr>
          <a:xfrm>
            <a:off x="1044222" y="2935111"/>
            <a:ext cx="505177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err="1"/>
              <a:t>Aprendí</a:t>
            </a:r>
            <a:r>
              <a:rPr lang="en-US"/>
              <a:t> a usar flex-direction: column-reverse para </a:t>
            </a:r>
            <a:r>
              <a:rPr lang="en-US" err="1"/>
              <a:t>invertir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orden</a:t>
            </a:r>
            <a:r>
              <a:rPr lang="en-US"/>
              <a:t> vertical y </a:t>
            </a:r>
            <a:r>
              <a:rPr lang="en-US">
                <a:latin typeface="Consolas"/>
              </a:rPr>
              <a:t>align-content: center</a:t>
            </a:r>
            <a:r>
              <a:rPr lang="en-US">
                <a:ea typeface="+mn-lt"/>
                <a:cs typeface="+mn-lt"/>
              </a:rPr>
              <a:t> para </a:t>
            </a:r>
            <a:r>
              <a:rPr lang="en-US" err="1">
                <a:ea typeface="+mn-lt"/>
                <a:cs typeface="+mn-lt"/>
              </a:rPr>
              <a:t>centrar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varias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líneas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dentro</a:t>
            </a:r>
            <a:r>
              <a:rPr lang="en-US">
                <a:ea typeface="+mn-lt"/>
                <a:cs typeface="+mn-lt"/>
              </a:rPr>
              <a:t> del </a:t>
            </a:r>
            <a:r>
              <a:rPr lang="en-US" err="1">
                <a:ea typeface="+mn-lt"/>
                <a:cs typeface="+mn-lt"/>
              </a:rPr>
              <a:t>contenedor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8708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4A22B-873D-96FB-A8E7-8B14D3F80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scargar Imagende La Cara Triste De Meme Rana | Wallpapers.com">
            <a:extLst>
              <a:ext uri="{FF2B5EF4-FFF2-40B4-BE49-F238E27FC236}">
                <a16:creationId xmlns:a16="http://schemas.microsoft.com/office/drawing/2014/main" id="{4863864B-2E11-7DA7-5E31-F5D66D0E0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0EF7BC4C-DBB0-FE8E-264D-AFB97FCB5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22" y="594782"/>
            <a:ext cx="11627556" cy="586599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7B9C5CD-28A9-0CEA-E0AE-F2F0A4D6F53E}"/>
              </a:ext>
            </a:extLst>
          </p:cNvPr>
          <p:cNvSpPr txBox="1"/>
          <p:nvPr/>
        </p:nvSpPr>
        <p:spPr>
          <a:xfrm>
            <a:off x="6096000" y="846667"/>
            <a:ext cx="471311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err="1">
                <a:solidFill>
                  <a:schemeClr val="bg1"/>
                </a:solidFill>
              </a:rPr>
              <a:t>Aprendí</a:t>
            </a:r>
            <a:r>
              <a:rPr lang="en-US">
                <a:solidFill>
                  <a:schemeClr val="bg1"/>
                </a:solidFill>
              </a:rPr>
              <a:t> a usar flex-flow </a:t>
            </a:r>
            <a:r>
              <a:rPr lang="en-US" err="1">
                <a:solidFill>
                  <a:schemeClr val="bg1"/>
                </a:solidFill>
              </a:rPr>
              <a:t>como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combinación</a:t>
            </a:r>
            <a:r>
              <a:rPr lang="en-US">
                <a:solidFill>
                  <a:schemeClr val="bg1"/>
                </a:solidFill>
              </a:rPr>
              <a:t> de flex-direction y flex-wrap y </a:t>
            </a:r>
            <a:r>
              <a:rPr lang="en-US">
                <a:solidFill>
                  <a:schemeClr val="bg1"/>
                </a:solidFill>
                <a:latin typeface="Consolas"/>
              </a:rPr>
              <a:t>align-content: space-between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para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separar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líneas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con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espacio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entre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ellas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>
              <a:solidFill>
                <a:schemeClr val="bg1"/>
              </a:solidFill>
            </a:endParaRP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5561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2A49B-D06B-CCC6-4FD1-0D82FD974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antano En El Paisaje Forestal Con Nenúfares De Pantano, Troncos De Árboles  Y Hierba De Pantano, Ilustración De Dibujos Animados De Vector De Bosque  Salvaje Con Lago De Río O Vector De">
            <a:extLst>
              <a:ext uri="{FF2B5EF4-FFF2-40B4-BE49-F238E27FC236}">
                <a16:creationId xmlns:a16="http://schemas.microsoft.com/office/drawing/2014/main" id="{B8D7CEFC-DAF6-5D88-2E53-0A0285C242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2"/>
          <a:stretch>
            <a:fillRect/>
          </a:stretch>
        </p:blipFill>
        <p:spPr bwMode="auto">
          <a:xfrm>
            <a:off x="20" y="10"/>
            <a:ext cx="12191979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39473A2-343F-1BA8-69AA-3B0AF5133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54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Imagen 2" descr="Imagen que contiene interior, flor, oscuro, verde&#10;&#10;El contenido generado por IA puede ser incorrecto.">
            <a:extLst>
              <a:ext uri="{FF2B5EF4-FFF2-40B4-BE49-F238E27FC236}">
                <a16:creationId xmlns:a16="http://schemas.microsoft.com/office/drawing/2014/main" id="{96728A63-DB15-AAC7-8CF6-FA95BFB90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849" y="1800224"/>
            <a:ext cx="3081487" cy="3081487"/>
          </a:xfrm>
          <a:prstGeom prst="rect">
            <a:avLst/>
          </a:prstGeom>
        </p:spPr>
      </p:pic>
      <p:pic>
        <p:nvPicPr>
          <p:cNvPr id="5" name="Imagen 4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596F4FDD-50AB-2DEE-38E8-A7BA8950F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5" y="720725"/>
            <a:ext cx="11588750" cy="5416550"/>
          </a:xfrm>
          <a:prstGeom prst="rect">
            <a:avLst/>
          </a:prstGeom>
        </p:spPr>
      </p:pic>
      <p:pic>
        <p:nvPicPr>
          <p:cNvPr id="6" name="Imagen 5" descr="Imagen que contiene interior, flor, oscuro, verde&#10;&#10;El contenido generado por IA puede ser incorrecto.">
            <a:extLst>
              <a:ext uri="{FF2B5EF4-FFF2-40B4-BE49-F238E27FC236}">
                <a16:creationId xmlns:a16="http://schemas.microsoft.com/office/drawing/2014/main" id="{54F617F1-4DBF-4C8B-C67C-709168F78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9665" y="4122800"/>
            <a:ext cx="3081487" cy="3081487"/>
          </a:xfrm>
          <a:prstGeom prst="rect">
            <a:avLst/>
          </a:prstGeom>
        </p:spPr>
      </p:pic>
      <p:pic>
        <p:nvPicPr>
          <p:cNvPr id="7" name="Imagen 6" descr="Imagen que contiene tabla, verde, pequeño, naranja&#10;&#10;El contenido generado por IA puede ser incorrecto.">
            <a:extLst>
              <a:ext uri="{FF2B5EF4-FFF2-40B4-BE49-F238E27FC236}">
                <a16:creationId xmlns:a16="http://schemas.microsoft.com/office/drawing/2014/main" id="{45FF2298-3401-996D-3A0E-64EF5AC6C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10140"/>
            <a:ext cx="1847850" cy="184785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7A756ED-3DEC-FD35-2E2F-9213350FFB25}"/>
              </a:ext>
            </a:extLst>
          </p:cNvPr>
          <p:cNvSpPr txBox="1"/>
          <p:nvPr/>
        </p:nvSpPr>
        <p:spPr>
          <a:xfrm>
            <a:off x="1453444" y="4473222"/>
            <a:ext cx="427566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usar justify-content: center para centrar elementos horizontalmente.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5717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44915-9D4B-4187-B9B2-21235FD03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antano En El Paisaje Forestal Con Nenúfares De Pantano, Troncos De Árboles  Y Hierba De Pantano, Ilustración De Dibujos Animados De Vector De Bosque  Salvaje Con Lago De Río O Vector De">
            <a:extLst>
              <a:ext uri="{FF2B5EF4-FFF2-40B4-BE49-F238E27FC236}">
                <a16:creationId xmlns:a16="http://schemas.microsoft.com/office/drawing/2014/main" id="{3CD61250-1583-8DBC-53DB-F00766AFB1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2"/>
          <a:stretch>
            <a:fillRect/>
          </a:stretch>
        </p:blipFill>
        <p:spPr bwMode="auto">
          <a:xfrm>
            <a:off x="20" y="10"/>
            <a:ext cx="12191979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016DD31-FB27-F494-DFBF-12C8664A7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54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Imagen 2" descr="Imagen que contiene interior, flor, oscuro, verde&#10;&#10;El contenido generado por IA puede ser incorrecto.">
            <a:extLst>
              <a:ext uri="{FF2B5EF4-FFF2-40B4-BE49-F238E27FC236}">
                <a16:creationId xmlns:a16="http://schemas.microsoft.com/office/drawing/2014/main" id="{48338386-8525-8F15-245D-CC9692C8C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849" y="1800224"/>
            <a:ext cx="3081487" cy="3081487"/>
          </a:xfrm>
          <a:prstGeom prst="rect">
            <a:avLst/>
          </a:prstGeom>
        </p:spPr>
      </p:pic>
      <p:pic>
        <p:nvPicPr>
          <p:cNvPr id="5" name="Imagen 4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7062306B-BC34-F7BB-D1FA-479C032F7C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0" y="825500"/>
            <a:ext cx="11569700" cy="5207000"/>
          </a:xfrm>
          <a:prstGeom prst="rect">
            <a:avLst/>
          </a:prstGeom>
        </p:spPr>
      </p:pic>
      <p:pic>
        <p:nvPicPr>
          <p:cNvPr id="6" name="Imagen 5" descr="Imagen que contiene interior, flor, oscuro, verde&#10;&#10;El contenido generado por IA puede ser incorrecto.">
            <a:extLst>
              <a:ext uri="{FF2B5EF4-FFF2-40B4-BE49-F238E27FC236}">
                <a16:creationId xmlns:a16="http://schemas.microsoft.com/office/drawing/2014/main" id="{1D2844F1-B39B-07A9-4574-C12644BEF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9665" y="4122800"/>
            <a:ext cx="3081487" cy="3081487"/>
          </a:xfrm>
          <a:prstGeom prst="rect">
            <a:avLst/>
          </a:prstGeom>
        </p:spPr>
      </p:pic>
      <p:pic>
        <p:nvPicPr>
          <p:cNvPr id="7" name="Imagen 6" descr="Imagen que contiene tabla, verde, pequeño, naranja&#10;&#10;El contenido generado por IA puede ser incorrecto.">
            <a:extLst>
              <a:ext uri="{FF2B5EF4-FFF2-40B4-BE49-F238E27FC236}">
                <a16:creationId xmlns:a16="http://schemas.microsoft.com/office/drawing/2014/main" id="{B7A28CF2-0620-4BD5-A5AC-5D208A8C4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10140"/>
            <a:ext cx="1847850" cy="184785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431BBBF-30E0-339A-8B1E-4B3691579313}"/>
              </a:ext>
            </a:extLst>
          </p:cNvPr>
          <p:cNvSpPr txBox="1"/>
          <p:nvPr/>
        </p:nvSpPr>
        <p:spPr>
          <a:xfrm>
            <a:off x="931333" y="3739445"/>
            <a:ext cx="498122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usar justify-content: space-around para distribuir espacio alrededor de los elementos.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0116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27EE4-A3D0-2B4D-21C3-2B3D9EE27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antano En El Paisaje Forestal Con Nenúfares De Pantano, Troncos De Árboles  Y Hierba De Pantano, Ilustración De Dibujos Animados De Vector De Bosque  Salvaje Con Lago De Río O Vector De">
            <a:extLst>
              <a:ext uri="{FF2B5EF4-FFF2-40B4-BE49-F238E27FC236}">
                <a16:creationId xmlns:a16="http://schemas.microsoft.com/office/drawing/2014/main" id="{F76AF163-386E-1575-CEB6-826DEA1860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2"/>
          <a:stretch>
            <a:fillRect/>
          </a:stretch>
        </p:blipFill>
        <p:spPr bwMode="auto">
          <a:xfrm>
            <a:off x="20" y="10"/>
            <a:ext cx="12191979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ACB1A4E-CBE5-1D68-6738-331D52413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54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Imagen 2" descr="Imagen que contiene interior, flor, oscuro, verde&#10;&#10;El contenido generado por IA puede ser incorrecto.">
            <a:extLst>
              <a:ext uri="{FF2B5EF4-FFF2-40B4-BE49-F238E27FC236}">
                <a16:creationId xmlns:a16="http://schemas.microsoft.com/office/drawing/2014/main" id="{A140A6F1-8809-7526-7835-C216E8525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849" y="1800224"/>
            <a:ext cx="3081487" cy="3081487"/>
          </a:xfrm>
          <a:prstGeom prst="rect">
            <a:avLst/>
          </a:prstGeom>
        </p:spPr>
      </p:pic>
      <p:pic>
        <p:nvPicPr>
          <p:cNvPr id="5" name="Imagen 4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5D273C36-E79F-5DDB-0660-543FB325A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" y="920750"/>
            <a:ext cx="11645900" cy="5016500"/>
          </a:xfrm>
          <a:prstGeom prst="rect">
            <a:avLst/>
          </a:prstGeom>
        </p:spPr>
      </p:pic>
      <p:pic>
        <p:nvPicPr>
          <p:cNvPr id="6" name="Imagen 5" descr="Imagen que contiene interior, flor, oscuro, verde&#10;&#10;El contenido generado por IA puede ser incorrecto.">
            <a:extLst>
              <a:ext uri="{FF2B5EF4-FFF2-40B4-BE49-F238E27FC236}">
                <a16:creationId xmlns:a16="http://schemas.microsoft.com/office/drawing/2014/main" id="{9224A62A-370E-3B86-D501-E49BAE2E5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9665" y="4122800"/>
            <a:ext cx="3081487" cy="3081487"/>
          </a:xfrm>
          <a:prstGeom prst="rect">
            <a:avLst/>
          </a:prstGeom>
        </p:spPr>
      </p:pic>
      <p:pic>
        <p:nvPicPr>
          <p:cNvPr id="8" name="Imagen 7" descr="Imagen que contiene tabla, verde, pequeño, naranja&#10;&#10;El contenido generado por IA puede ser incorrecto.">
            <a:extLst>
              <a:ext uri="{FF2B5EF4-FFF2-40B4-BE49-F238E27FC236}">
                <a16:creationId xmlns:a16="http://schemas.microsoft.com/office/drawing/2014/main" id="{259E814F-0D73-EDDF-97A3-59F0A49728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10140"/>
            <a:ext cx="1847850" cy="184785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11CC8BC-5176-A1A0-A7DF-ABC39AC9EE10}"/>
              </a:ext>
            </a:extLst>
          </p:cNvPr>
          <p:cNvSpPr txBox="1"/>
          <p:nvPr/>
        </p:nvSpPr>
        <p:spPr>
          <a:xfrm>
            <a:off x="635000" y="3429000"/>
            <a:ext cx="489655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usar justify-content: space-between para distribuir espacio entre los elementos.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5607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330A2-FA9B-8B6A-50A0-9DBF4A7D5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antano En El Paisaje Forestal Con Nenúfares De Pantano, Troncos De Árboles  Y Hierba De Pantano, Ilustración De Dibujos Animados De Vector De Bosque  Salvaje Con Lago De Río O Vector De">
            <a:extLst>
              <a:ext uri="{FF2B5EF4-FFF2-40B4-BE49-F238E27FC236}">
                <a16:creationId xmlns:a16="http://schemas.microsoft.com/office/drawing/2014/main" id="{3EA68CED-78FA-AC82-3811-DC3F120A2B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2"/>
          <a:stretch>
            <a:fillRect/>
          </a:stretch>
        </p:blipFill>
        <p:spPr bwMode="auto">
          <a:xfrm>
            <a:off x="20" y="10"/>
            <a:ext cx="12191979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F3C6A5B-FA9A-1675-969E-FE1EF2FE4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54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Imagen 6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ABF0C033-4D31-7249-59B0-C37C1791D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25" y="615950"/>
            <a:ext cx="10521950" cy="5626100"/>
          </a:xfrm>
          <a:prstGeom prst="rect">
            <a:avLst/>
          </a:prstGeom>
        </p:spPr>
      </p:pic>
      <p:pic>
        <p:nvPicPr>
          <p:cNvPr id="6" name="Imagen 5" descr="Imagen que contiene interior, flor, oscuro, verde&#10;&#10;El contenido generado por IA puede ser incorrecto.">
            <a:extLst>
              <a:ext uri="{FF2B5EF4-FFF2-40B4-BE49-F238E27FC236}">
                <a16:creationId xmlns:a16="http://schemas.microsoft.com/office/drawing/2014/main" id="{F0CA0DDF-33EE-9DBC-8872-C6D551ABB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9665" y="4122800"/>
            <a:ext cx="3081487" cy="3081487"/>
          </a:xfrm>
          <a:prstGeom prst="rect">
            <a:avLst/>
          </a:prstGeom>
        </p:spPr>
      </p:pic>
      <p:pic>
        <p:nvPicPr>
          <p:cNvPr id="8" name="Imagen 7" descr="Imagen que contiene tabla, verde, pequeño, naranja&#10;&#10;El contenido generado por IA puede ser incorrecto.">
            <a:extLst>
              <a:ext uri="{FF2B5EF4-FFF2-40B4-BE49-F238E27FC236}">
                <a16:creationId xmlns:a16="http://schemas.microsoft.com/office/drawing/2014/main" id="{A98AA874-58BB-610B-51EA-A0A0980196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10140"/>
            <a:ext cx="1847850" cy="184785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4BBC945-6B6B-4828-7700-C2A5854DD615}"/>
              </a:ext>
            </a:extLst>
          </p:cNvPr>
          <p:cNvSpPr txBox="1"/>
          <p:nvPr/>
        </p:nvSpPr>
        <p:spPr>
          <a:xfrm>
            <a:off x="1354667" y="4233333"/>
            <a:ext cx="460022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usar align-items: flex-end para alinear elementos en la parte inferior.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9951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86049-EB7A-7967-834E-A04B7EACD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antano En El Paisaje Forestal Con Nenúfares De Pantano, Troncos De Árboles  Y Hierba De Pantano, Ilustración De Dibujos Animados De Vector De Bosque  Salvaje Con Lago De Río O Vector De">
            <a:extLst>
              <a:ext uri="{FF2B5EF4-FFF2-40B4-BE49-F238E27FC236}">
                <a16:creationId xmlns:a16="http://schemas.microsoft.com/office/drawing/2014/main" id="{D57B47D3-9852-5C72-8410-488F86C0DF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2"/>
          <a:stretch>
            <a:fillRect/>
          </a:stretch>
        </p:blipFill>
        <p:spPr bwMode="auto">
          <a:xfrm>
            <a:off x="20" y="10"/>
            <a:ext cx="12191979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0ECCBC3-EDC9-AF5B-F218-1DB048A6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54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Imagen 6" descr="Interfaz de usuario gráfica, Texto, Sitio web&#10;&#10;El contenido generado por IA puede ser incorrecto.">
            <a:extLst>
              <a:ext uri="{FF2B5EF4-FFF2-40B4-BE49-F238E27FC236}">
                <a16:creationId xmlns:a16="http://schemas.microsoft.com/office/drawing/2014/main" id="{2B93FC54-14F9-1E3E-8FCA-415241A22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50" y="1095375"/>
            <a:ext cx="10198100" cy="4667250"/>
          </a:xfrm>
          <a:prstGeom prst="rect">
            <a:avLst/>
          </a:prstGeom>
        </p:spPr>
      </p:pic>
      <p:pic>
        <p:nvPicPr>
          <p:cNvPr id="8" name="Imagen 7" descr="Imagen que contiene tabla, verde, pequeño, naranja&#10;&#10;El contenido generado por IA puede ser incorrecto.">
            <a:extLst>
              <a:ext uri="{FF2B5EF4-FFF2-40B4-BE49-F238E27FC236}">
                <a16:creationId xmlns:a16="http://schemas.microsoft.com/office/drawing/2014/main" id="{C687E496-2118-6C9E-BB85-326CA59FD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10140"/>
            <a:ext cx="1847850" cy="1847850"/>
          </a:xfrm>
          <a:prstGeom prst="rect">
            <a:avLst/>
          </a:prstGeom>
        </p:spPr>
      </p:pic>
      <p:pic>
        <p:nvPicPr>
          <p:cNvPr id="6" name="Imagen 5" descr="Imagen que contiene interior, flor, oscuro, verde&#10;&#10;El contenido generado por IA puede ser incorrecto.">
            <a:extLst>
              <a:ext uri="{FF2B5EF4-FFF2-40B4-BE49-F238E27FC236}">
                <a16:creationId xmlns:a16="http://schemas.microsoft.com/office/drawing/2014/main" id="{0B7A347B-81D6-2EA5-87AD-427A5E2B3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9665" y="4122800"/>
            <a:ext cx="3081487" cy="308148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30D1891-6981-67AD-5221-968DA194AD14}"/>
              </a:ext>
            </a:extLst>
          </p:cNvPr>
          <p:cNvSpPr txBox="1"/>
          <p:nvPr/>
        </p:nvSpPr>
        <p:spPr>
          <a:xfrm>
            <a:off x="1354666" y="3429000"/>
            <a:ext cx="5418666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err="1"/>
              <a:t>Aprendí</a:t>
            </a:r>
            <a:r>
              <a:rPr lang="en-US"/>
              <a:t> a usar justify-content: center para </a:t>
            </a:r>
            <a:r>
              <a:rPr lang="en-US" err="1"/>
              <a:t>centrar</a:t>
            </a:r>
            <a:r>
              <a:rPr lang="en-US"/>
              <a:t> </a:t>
            </a:r>
            <a:r>
              <a:rPr lang="en-US" err="1"/>
              <a:t>elementos</a:t>
            </a:r>
            <a:r>
              <a:rPr lang="en-US"/>
              <a:t> </a:t>
            </a:r>
            <a:r>
              <a:rPr lang="en-US" err="1"/>
              <a:t>horizontalmente</a:t>
            </a:r>
            <a:r>
              <a:rPr lang="en-US"/>
              <a:t> y </a:t>
            </a:r>
            <a:r>
              <a:rPr lang="en-US">
                <a:latin typeface="Consolas"/>
              </a:rPr>
              <a:t>align-items: center</a:t>
            </a:r>
            <a:r>
              <a:rPr lang="en-US">
                <a:ea typeface="+mn-lt"/>
                <a:cs typeface="+mn-lt"/>
              </a:rPr>
              <a:t> para </a:t>
            </a:r>
            <a:r>
              <a:rPr lang="en-US" err="1">
                <a:ea typeface="+mn-lt"/>
                <a:cs typeface="+mn-lt"/>
              </a:rPr>
              <a:t>centrar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elementos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verticalmente</a:t>
            </a:r>
            <a:r>
              <a:rPr lang="en-US">
                <a:ea typeface="+mn-lt"/>
                <a:cs typeface="+mn-lt"/>
              </a:rPr>
              <a:t>.</a:t>
            </a:r>
            <a:endParaRPr lang="es-ES"/>
          </a:p>
          <a:p>
            <a:pPr>
              <a:buFont typeface="Arial"/>
              <a:buChar char="•"/>
            </a:pPr>
            <a:endParaRPr lang="es-ES"/>
          </a:p>
          <a:p>
            <a:pPr marL="228600" indent="-228600">
              <a:buFont typeface=""/>
              <a:buChar char="•"/>
            </a:pPr>
            <a:endParaRPr lang="en-US"/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5365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20196-D255-EF0E-8080-A2EC67ADB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antano En El Paisaje Forestal Con Nenúfares De Pantano, Troncos De Árboles  Y Hierba De Pantano, Ilustración De Dibujos Animados De Vector De Bosque  Salvaje Con Lago De Río O Vector De">
            <a:extLst>
              <a:ext uri="{FF2B5EF4-FFF2-40B4-BE49-F238E27FC236}">
                <a16:creationId xmlns:a16="http://schemas.microsoft.com/office/drawing/2014/main" id="{8FB72E5F-26DB-A473-5B61-B6548EBEDD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2"/>
          <a:stretch>
            <a:fillRect/>
          </a:stretch>
        </p:blipFill>
        <p:spPr bwMode="auto">
          <a:xfrm>
            <a:off x="20" y="10"/>
            <a:ext cx="12191979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DA0A6E2-0C4B-1B9F-03BD-050A3E609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54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Imagen 6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E8129583-F0B9-A7AB-1F19-E0B75C02F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" y="552450"/>
            <a:ext cx="11639550" cy="5753100"/>
          </a:xfrm>
          <a:prstGeom prst="rect">
            <a:avLst/>
          </a:prstGeom>
        </p:spPr>
      </p:pic>
      <p:pic>
        <p:nvPicPr>
          <p:cNvPr id="6" name="Imagen 5" descr="Imagen que contiene interior, flor, oscuro, verde&#10;&#10;El contenido generado por IA puede ser incorrecto.">
            <a:extLst>
              <a:ext uri="{FF2B5EF4-FFF2-40B4-BE49-F238E27FC236}">
                <a16:creationId xmlns:a16="http://schemas.microsoft.com/office/drawing/2014/main" id="{B9C96C12-0597-FD4B-EA1D-A3712C0BA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9665" y="4122800"/>
            <a:ext cx="3081487" cy="3081487"/>
          </a:xfrm>
          <a:prstGeom prst="rect">
            <a:avLst/>
          </a:prstGeom>
        </p:spPr>
      </p:pic>
      <p:pic>
        <p:nvPicPr>
          <p:cNvPr id="8" name="Imagen 7" descr="Imagen que contiene tabla, verde, pequeño, naranja&#10;&#10;El contenido generado por IA puede ser incorrecto.">
            <a:extLst>
              <a:ext uri="{FF2B5EF4-FFF2-40B4-BE49-F238E27FC236}">
                <a16:creationId xmlns:a16="http://schemas.microsoft.com/office/drawing/2014/main" id="{F9BC5295-D2E3-F4F0-6CCB-BBFD63074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10140"/>
            <a:ext cx="1847850" cy="184785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DAD8512-4BFB-1B56-51DF-34018345EBBB}"/>
              </a:ext>
            </a:extLst>
          </p:cNvPr>
          <p:cNvSpPr txBox="1"/>
          <p:nvPr/>
        </p:nvSpPr>
        <p:spPr>
          <a:xfrm>
            <a:off x="635000" y="3048000"/>
            <a:ext cx="519288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err="1"/>
              <a:t>Aprendí</a:t>
            </a:r>
            <a:r>
              <a:rPr lang="en-US"/>
              <a:t> a usar justify-content: space-around para </a:t>
            </a:r>
            <a:r>
              <a:rPr lang="en-US" err="1"/>
              <a:t>distribuir</a:t>
            </a:r>
            <a:r>
              <a:rPr lang="en-US"/>
              <a:t> </a:t>
            </a:r>
            <a:r>
              <a:rPr lang="en-US" err="1"/>
              <a:t>espacio</a:t>
            </a:r>
            <a:r>
              <a:rPr lang="en-US"/>
              <a:t> </a:t>
            </a:r>
            <a:r>
              <a:rPr lang="en-US" err="1"/>
              <a:t>alrededor</a:t>
            </a:r>
            <a:r>
              <a:rPr lang="en-US"/>
              <a:t> de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elementos</a:t>
            </a:r>
            <a:r>
              <a:rPr lang="en-US"/>
              <a:t> y </a:t>
            </a:r>
            <a:r>
              <a:rPr lang="en-US">
                <a:latin typeface="Consolas"/>
              </a:rPr>
              <a:t>align-content: flex-end</a:t>
            </a:r>
            <a:r>
              <a:rPr lang="en-US">
                <a:ea typeface="+mn-lt"/>
                <a:cs typeface="+mn-lt"/>
              </a:rPr>
              <a:t> para </a:t>
            </a:r>
            <a:r>
              <a:rPr lang="en-US" err="1">
                <a:ea typeface="+mn-lt"/>
                <a:cs typeface="+mn-lt"/>
              </a:rPr>
              <a:t>agrupar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líneas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abajo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>
              <a:buFont typeface="Arial"/>
              <a:buChar char="•"/>
            </a:pPr>
            <a:endParaRPr lang="en-US"/>
          </a:p>
          <a:p>
            <a:pPr marL="228600" indent="-228600">
              <a:buFont typeface=""/>
              <a:buChar char="•"/>
            </a:pPr>
            <a:endParaRPr lang="en-US"/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7065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2E92B-6678-9B8A-D6BC-A25158707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antano En El Paisaje Forestal Con Nenúfares De Pantano, Troncos De Árboles  Y Hierba De Pantano, Ilustración De Dibujos Animados De Vector De Bosque  Salvaje Con Lago De Río O Vector De">
            <a:extLst>
              <a:ext uri="{FF2B5EF4-FFF2-40B4-BE49-F238E27FC236}">
                <a16:creationId xmlns:a16="http://schemas.microsoft.com/office/drawing/2014/main" id="{24FD14D0-782D-723A-762C-CEA6A1825F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2"/>
          <a:stretch>
            <a:fillRect/>
          </a:stretch>
        </p:blipFill>
        <p:spPr bwMode="auto">
          <a:xfrm>
            <a:off x="20" y="10"/>
            <a:ext cx="12191979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B3E4582-73C9-D230-634E-68582D2C4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54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agen 4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9263388C-EB78-583E-816A-7F8E00EE2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596900"/>
            <a:ext cx="11658600" cy="5664200"/>
          </a:xfrm>
          <a:prstGeom prst="rect">
            <a:avLst/>
          </a:prstGeom>
        </p:spPr>
      </p:pic>
      <p:pic>
        <p:nvPicPr>
          <p:cNvPr id="11" name="Imagen 10" descr="Imagen que contiene tabla, verde, pequeño, naranja&#10;&#10;El contenido generado por IA puede ser incorrecto.">
            <a:extLst>
              <a:ext uri="{FF2B5EF4-FFF2-40B4-BE49-F238E27FC236}">
                <a16:creationId xmlns:a16="http://schemas.microsoft.com/office/drawing/2014/main" id="{B5AA3E3F-B201-D4C4-246B-F1A918DD2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10140"/>
            <a:ext cx="1847850" cy="1847850"/>
          </a:xfrm>
          <a:prstGeom prst="rect">
            <a:avLst/>
          </a:prstGeom>
        </p:spPr>
      </p:pic>
      <p:pic>
        <p:nvPicPr>
          <p:cNvPr id="12" name="Imagen 11" descr="Imagen que contiene interior, flor, oscuro, verde&#10;&#10;El contenido generado por IA puede ser incorrecto.">
            <a:extLst>
              <a:ext uri="{FF2B5EF4-FFF2-40B4-BE49-F238E27FC236}">
                <a16:creationId xmlns:a16="http://schemas.microsoft.com/office/drawing/2014/main" id="{47A7E5AC-CEC1-8671-7010-35B1956DC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9665" y="4122800"/>
            <a:ext cx="3081487" cy="308148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6886A8F-C744-CB40-C1EC-FB406483960F}"/>
              </a:ext>
            </a:extLst>
          </p:cNvPr>
          <p:cNvSpPr txBox="1"/>
          <p:nvPr/>
        </p:nvSpPr>
        <p:spPr>
          <a:xfrm>
            <a:off x="719666" y="4120444"/>
            <a:ext cx="474133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usar flex-direction: row-reverse para invertir el orden horizontal.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23702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449</Words>
  <Application>Microsoft Office PowerPoint</Application>
  <PresentationFormat>Panorámica</PresentationFormat>
  <Paragraphs>37</Paragraphs>
  <Slides>23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8" baseType="lpstr">
      <vt:lpstr>Aptos</vt:lpstr>
      <vt:lpstr>Aptos Display</vt:lpstr>
      <vt:lpstr>Arial</vt:lpstr>
      <vt:lpstr>Consolas</vt:lpstr>
      <vt:lpstr>Tema de Office</vt:lpstr>
      <vt:lpstr>Practica Flexbox Froggy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Eban balentine</dc:creator>
  <cp:lastModifiedBy>Eban balentine</cp:lastModifiedBy>
  <cp:revision>1</cp:revision>
  <dcterms:created xsi:type="dcterms:W3CDTF">2026-01-27T12:09:39Z</dcterms:created>
  <dcterms:modified xsi:type="dcterms:W3CDTF">2026-01-27T12:10:13Z</dcterms:modified>
</cp:coreProperties>
</file>